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9" r:id="rId2"/>
    <p:sldId id="257" r:id="rId3"/>
    <p:sldId id="278" r:id="rId4"/>
    <p:sldId id="279" r:id="rId5"/>
    <p:sldId id="280" r:id="rId6"/>
    <p:sldId id="281" r:id="rId7"/>
    <p:sldId id="282" r:id="rId8"/>
    <p:sldId id="268" r:id="rId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D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7" autoAdjust="0"/>
    <p:restoredTop sz="93714" autoAdjust="0"/>
  </p:normalViewPr>
  <p:slideViewPr>
    <p:cSldViewPr>
      <p:cViewPr varScale="1">
        <p:scale>
          <a:sx n="83" d="100"/>
          <a:sy n="83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B1F2B-EDD7-4283-A381-077D177CBD87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BB585-BE8E-4843-A449-4D331CBC7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6A71-08F5-4109-BE75-EDF31E76F87B}" type="datetime1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A7FB-395E-476D-A3F0-69D667E4C395}" type="datetime1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41F7-0BC9-4F1E-BD96-647015607859}" type="datetime1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7A78-C8AB-4175-B388-B1D28CAAF871}" type="datetime1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6D29-887D-4EB5-BDEA-5B13BFA7E26C}" type="datetime1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BF8F-6518-4DE8-A9CC-F79523235951}" type="datetime1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470E-ABED-4028-A3A4-4E245391BAD7}" type="datetime1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7CA0-D8B7-4CAE-A641-C5B8BD4DF71F}" type="datetime1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C4DF-50B9-4C65-B6EB-7EFC5695E326}" type="datetime1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81C8-551E-458A-A9C4-D599BE5824A7}" type="datetime1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99ED-F6D1-47C7-B1CB-4875F8834D70}" type="datetime1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35731-58A7-4F74-A4C3-281CE912D5B3}" type="datetime1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1BDA1-C6D9-4FF1-968C-D9B93EA01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erbas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bg_0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"/>
            <a:ext cx="9422850" cy="6918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0528" y="1412776"/>
            <a:ext cx="9433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Риски применения БВС,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Процедуры управления рисками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71450" y="3717031"/>
            <a:ext cx="9429750" cy="1325325"/>
          </a:xfrm>
          <a:prstGeom prst="rect">
            <a:avLst/>
          </a:prstGeom>
          <a:solidFill>
            <a:schemeClr val="tx2">
              <a:lumMod val="7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6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758456"/>
            <a:ext cx="1224880" cy="12248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512168" y="3689737"/>
            <a:ext cx="698422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Докладчик: </a:t>
            </a:r>
            <a:r>
              <a:rPr lang="ru-RU" sz="2000" dirty="0" err="1" smtClean="0">
                <a:solidFill>
                  <a:schemeClr val="bg1"/>
                </a:solidFill>
              </a:rPr>
              <a:t>Бабинцев</a:t>
            </a:r>
            <a:r>
              <a:rPr lang="ru-RU" sz="2000" dirty="0" smtClean="0">
                <a:solidFill>
                  <a:schemeClr val="bg1"/>
                </a:solidFill>
              </a:rPr>
              <a:t> Глеб Владимирович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Член Президиума Федерации авиамодельного спорта России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Директор Ассоциации </a:t>
            </a:r>
            <a:r>
              <a:rPr lang="ru-RU" sz="2000" dirty="0" err="1" smtClean="0">
                <a:solidFill>
                  <a:schemeClr val="bg1"/>
                </a:solidFill>
              </a:rPr>
              <a:t>эксплуатантов</a:t>
            </a:r>
            <a:r>
              <a:rPr lang="ru-RU" sz="2000" dirty="0" smtClean="0">
                <a:solidFill>
                  <a:schemeClr val="bg1"/>
                </a:solidFill>
              </a:rPr>
              <a:t> и разработчиков БАС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-180528" y="3703320"/>
            <a:ext cx="9438828" cy="1371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-180528" y="5032226"/>
            <a:ext cx="9450258" cy="1983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2699792" y="188640"/>
            <a:ext cx="3096344" cy="936104"/>
            <a:chOff x="611560" y="260648"/>
            <a:chExt cx="3096344" cy="93610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11560" y="260648"/>
              <a:ext cx="3096344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aerbas-logo_s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568" y="332656"/>
              <a:ext cx="2904410" cy="7896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bg_2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" y="-9547"/>
            <a:ext cx="9151943" cy="642693"/>
          </a:xfrm>
          <a:prstGeom prst="rect">
            <a:avLst/>
          </a:prstGeom>
        </p:spPr>
      </p:pic>
      <p:pic>
        <p:nvPicPr>
          <p:cNvPr id="23" name="Picture 5" descr="M:\АВИА\БПЛА\Depositphotos_26565179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96752"/>
            <a:ext cx="2400267" cy="1800200"/>
          </a:xfrm>
          <a:prstGeom prst="rect">
            <a:avLst/>
          </a:prstGeom>
          <a:noFill/>
        </p:spPr>
      </p:pic>
      <p:pic>
        <p:nvPicPr>
          <p:cNvPr id="1029" name="Picture 5" descr="J:\Изображения полезные\investing_bef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953123"/>
            <a:ext cx="2177083" cy="2904877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-36512" y="620688"/>
            <a:ext cx="9194367" cy="83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-1383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ru-RU" sz="4000" dirty="0" smtClean="0">
                <a:solidFill>
                  <a:schemeClr val="bg1"/>
                </a:solidFill>
              </a:rPr>
              <a:t>Процедуры управления рисками БВС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0" name="Picture 2" descr="Картинки по запросу пилотажный самол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3131841" cy="204528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7647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Любая технология может принести вред обществу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2" name="Picture 4" descr="M:\Изображения полезные\apk-ux5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772816"/>
            <a:ext cx="1656184" cy="95549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0" y="40050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Барьеры развитию точно принесут вред экономике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5" name="Рисунок 24" descr="aerbas-logo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6361735"/>
            <a:ext cx="1152128" cy="313493"/>
          </a:xfrm>
          <a:prstGeom prst="rect">
            <a:avLst/>
          </a:prstGeom>
        </p:spPr>
      </p:pic>
      <p:pic>
        <p:nvPicPr>
          <p:cNvPr id="1028" name="Picture 4" descr="J:\Изображения полезные\Investing_ba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5013176"/>
            <a:ext cx="2317983" cy="1352475"/>
          </a:xfrm>
          <a:prstGeom prst="rect">
            <a:avLst/>
          </a:prstGeom>
          <a:noFill/>
        </p:spPr>
      </p:pic>
      <p:pic>
        <p:nvPicPr>
          <p:cNvPr id="1030" name="Picture 6" descr="J:\Изображения полезные\Brickw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869160"/>
            <a:ext cx="495300" cy="1560513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гоночный мотоцикл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2780928"/>
            <a:ext cx="1944215" cy="1128554"/>
          </a:xfrm>
          <a:prstGeom prst="rect">
            <a:avLst/>
          </a:prstGeom>
          <a:noFill/>
        </p:spPr>
      </p:pic>
      <p:pic>
        <p:nvPicPr>
          <p:cNvPr id="1036" name="Picture 12" descr="Картинки по запросу поезд сапсан рисунок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2636912"/>
            <a:ext cx="2160240" cy="1261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bg_2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" y="-9547"/>
            <a:ext cx="9151943" cy="64269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-36512" y="620688"/>
            <a:ext cx="9194367" cy="83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-1383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ru-RU" sz="4000" dirty="0" smtClean="0">
                <a:solidFill>
                  <a:schemeClr val="bg1"/>
                </a:solidFill>
              </a:rPr>
              <a:t>Процедуры управления рисками БВС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aerbas-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361735"/>
            <a:ext cx="1152128" cy="3134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7647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Управление рисками должно быть комплексным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3" name="Picture 2" descr="F:\Изображения полезные\balan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556792"/>
            <a:ext cx="4608512" cy="230425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9512" y="1916832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Безопасность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3942" y="1916832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Развитие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0050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Учитывать физическую и экономическую безопасность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bg_2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" y="-9547"/>
            <a:ext cx="9151943" cy="64269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-36512" y="620688"/>
            <a:ext cx="9194367" cy="83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-1383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ru-RU" sz="4000" dirty="0" smtClean="0">
                <a:solidFill>
                  <a:schemeClr val="bg1"/>
                </a:solidFill>
              </a:rPr>
              <a:t>Процедуры управления рисками БВС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aerbas-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361735"/>
            <a:ext cx="1152128" cy="3134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7647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Какой вред может быть нанесен: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340768"/>
            <a:ext cx="435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Случайный вред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4049" y="134076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Намеренный вред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44" y="1772816"/>
            <a:ext cx="36724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Отказ техники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Ошибка пилота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Отклонение от </a:t>
            </a:r>
            <a:r>
              <a:rPr lang="ru-RU" dirty="0" smtClean="0">
                <a:solidFill>
                  <a:srgbClr val="002060"/>
                </a:solidFill>
              </a:rPr>
              <a:t>правил ИВП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144" y="2492896"/>
            <a:ext cx="208823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Злой умысел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36512" y="31409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Меры </a:t>
            </a:r>
            <a:r>
              <a:rPr lang="ru-RU" sz="2800" b="1" smtClean="0">
                <a:solidFill>
                  <a:srgbClr val="C00000"/>
                </a:solidFill>
              </a:rPr>
              <a:t>снижения риска: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3779455"/>
            <a:ext cx="47525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Персональная ответственность (учет)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Подготовка пилота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Аттестация разработчика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Сертификация техники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Обеспеченная компенсация (страховка)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16216" y="3933056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1421" y="1979548"/>
            <a:ext cx="394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Физический                  Экономический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4" name="Прямая соединительная линия 23"/>
          <p:cNvCxnSpPr>
            <a:stCxn id="11" idx="2"/>
          </p:cNvCxnSpPr>
          <p:nvPr/>
        </p:nvCxnSpPr>
        <p:spPr>
          <a:xfrm flipH="1">
            <a:off x="6372200" y="1740878"/>
            <a:ext cx="504057" cy="24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1" idx="2"/>
          </p:cNvCxnSpPr>
          <p:nvPr/>
        </p:nvCxnSpPr>
        <p:spPr>
          <a:xfrm>
            <a:off x="6876257" y="1740878"/>
            <a:ext cx="432047" cy="24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372200" y="2348880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876256" y="2348880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bg_2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" y="-9547"/>
            <a:ext cx="9151943" cy="64269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-36512" y="620688"/>
            <a:ext cx="9194367" cy="83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-1383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ru-RU" sz="4000" dirty="0" smtClean="0">
                <a:solidFill>
                  <a:schemeClr val="bg1"/>
                </a:solidFill>
              </a:rPr>
              <a:t>Процедуры управления рисками БВС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aerbas-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361735"/>
            <a:ext cx="1152128" cy="3134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7647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Вывод №1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276253"/>
            <a:ext cx="914400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Ни одна процедура </a:t>
            </a:r>
            <a:r>
              <a:rPr lang="ru-RU" sz="2800" b="1" dirty="0" smtClean="0">
                <a:solidFill>
                  <a:srgbClr val="002060"/>
                </a:solidFill>
              </a:rPr>
              <a:t>не остановит </a:t>
            </a:r>
            <a:r>
              <a:rPr lang="ru-RU" sz="2800" dirty="0" smtClean="0">
                <a:solidFill>
                  <a:srgbClr val="002060"/>
                </a:solidFill>
              </a:rPr>
              <a:t>злой умысел!</a:t>
            </a:r>
          </a:p>
          <a:p>
            <a:pPr marL="342900" indent="-342900"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ни Регистрация ни Сертификация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87" y="362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Вывод №2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515" y="1340768"/>
            <a:ext cx="85689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Только </a:t>
            </a:r>
            <a:r>
              <a:rPr lang="ru-RU" sz="2800" b="1" dirty="0" smtClean="0">
                <a:solidFill>
                  <a:srgbClr val="002060"/>
                </a:solidFill>
              </a:rPr>
              <a:t>комплекс мер </a:t>
            </a:r>
            <a:r>
              <a:rPr lang="ru-RU" sz="2800" dirty="0" smtClean="0">
                <a:solidFill>
                  <a:srgbClr val="002060"/>
                </a:solidFill>
              </a:rPr>
              <a:t>эффективен от случайного вреда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323528" y="2276872"/>
            <a:ext cx="8496944" cy="1080120"/>
            <a:chOff x="323528" y="4149080"/>
            <a:chExt cx="8496944" cy="1080120"/>
          </a:xfrm>
        </p:grpSpPr>
        <p:sp>
          <p:nvSpPr>
            <p:cNvPr id="23" name="Овал 22"/>
            <p:cNvSpPr/>
            <p:nvPr/>
          </p:nvSpPr>
          <p:spPr>
            <a:xfrm>
              <a:off x="323528" y="4149080"/>
              <a:ext cx="2088232" cy="108012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B050"/>
                  </a:solidFill>
                </a:rPr>
                <a:t>Учет БВС</a:t>
              </a:r>
            </a:p>
            <a:p>
              <a:pPr algn="ctr"/>
              <a:r>
                <a:rPr lang="ru-RU" sz="1400" b="1" dirty="0" smtClean="0">
                  <a:solidFill>
                    <a:srgbClr val="00B050"/>
                  </a:solidFill>
                </a:rPr>
                <a:t>(Регистрация)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1907704" y="4149080"/>
              <a:ext cx="2088232" cy="108012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B050"/>
                  </a:solidFill>
                </a:rPr>
                <a:t>Знания</a:t>
              </a:r>
            </a:p>
            <a:p>
              <a:pPr algn="ctr"/>
              <a:r>
                <a:rPr lang="ru-RU" sz="1400" b="1" dirty="0" smtClean="0">
                  <a:solidFill>
                    <a:srgbClr val="00B050"/>
                  </a:solidFill>
                </a:rPr>
                <a:t>пилота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3419872" y="4149080"/>
              <a:ext cx="2088232" cy="108012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B050"/>
                  </a:solidFill>
                </a:rPr>
                <a:t>    Страховка</a:t>
              </a:r>
            </a:p>
          </p:txBody>
        </p:sp>
        <p:sp>
          <p:nvSpPr>
            <p:cNvPr id="27" name="Овал 26"/>
            <p:cNvSpPr/>
            <p:nvPr/>
          </p:nvSpPr>
          <p:spPr>
            <a:xfrm>
              <a:off x="5076056" y="4149080"/>
              <a:ext cx="2088232" cy="108012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B050"/>
                  </a:solidFill>
                </a:rPr>
                <a:t>Аттестация компании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6732240" y="4149080"/>
              <a:ext cx="2088232" cy="108012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B050"/>
                  </a:solidFill>
                </a:rPr>
                <a:t>    Сертификация БАС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79712" y="4365104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</a:rPr>
                <a:t>+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10032" y="4365104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</a:rPr>
                <a:t>+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94208" y="4365104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</a:rPr>
                <a:t>+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50392" y="4365104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</a:rPr>
                <a:t>+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 descr="F:\Изображения полезные\Логотипы\mintr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995000"/>
            <a:ext cx="667143" cy="444762"/>
          </a:xfrm>
          <a:prstGeom prst="rect">
            <a:avLst/>
          </a:prstGeom>
          <a:noFill/>
        </p:spPr>
      </p:pic>
      <p:pic>
        <p:nvPicPr>
          <p:cNvPr id="34" name="Рисунок 33" descr="bg_2_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" y="-9547"/>
            <a:ext cx="9151943" cy="64269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-36512" y="620688"/>
            <a:ext cx="9194367" cy="83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-1383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ru-RU" sz="4000" dirty="0" smtClean="0">
                <a:solidFill>
                  <a:schemeClr val="bg1"/>
                </a:solidFill>
              </a:rPr>
              <a:t>Процедуры управления рисками БВС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aerbas-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361735"/>
            <a:ext cx="1152128" cy="3134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7647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Определен государственный подход для БВС </a:t>
            </a:r>
            <a:r>
              <a:rPr lang="en-US" sz="2800" b="1" dirty="0" smtClean="0">
                <a:solidFill>
                  <a:srgbClr val="C00000"/>
                </a:solidFill>
              </a:rPr>
              <a:t>&gt; 30 </a:t>
            </a:r>
            <a:r>
              <a:rPr lang="ru-RU" sz="2800" b="1" dirty="0" smtClean="0">
                <a:solidFill>
                  <a:srgbClr val="C00000"/>
                </a:solidFill>
              </a:rPr>
              <a:t>кг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420888"/>
            <a:ext cx="9161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Есть риск опасного разрыва процедур для БВС </a:t>
            </a:r>
            <a:r>
              <a:rPr lang="en-US" sz="2800" b="1" dirty="0" smtClean="0">
                <a:solidFill>
                  <a:srgbClr val="C00000"/>
                </a:solidFill>
              </a:rPr>
              <a:t>&lt; 30 </a:t>
            </a:r>
            <a:r>
              <a:rPr lang="ru-RU" sz="2800" b="1" dirty="0" smtClean="0">
                <a:solidFill>
                  <a:srgbClr val="C00000"/>
                </a:solidFill>
              </a:rPr>
              <a:t>кг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4847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Регистрация, Сертификация, Обучение операторов БАС, Страхование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06896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Идея Минтранса:   </a:t>
            </a:r>
            <a:r>
              <a:rPr lang="ru-RU" dirty="0" smtClean="0">
                <a:solidFill>
                  <a:srgbClr val="002060"/>
                </a:solidFill>
              </a:rPr>
              <a:t>Учет БВС ведет неограниченное число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    произвольных организаций, торговых точек, МФЦ.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51520" y="3861048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259632" y="4437112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195736" y="3861048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203848" y="4437112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234820" y="3849618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148064" y="4437112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084168" y="3861048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956376" y="3861048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020272" y="4437112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99792" y="5877272"/>
            <a:ext cx="3960440" cy="6480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ГОСУДАРСТВЕННАЯ БАЗА ДАННЫХ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46" name="Прямая со стрелкой 45"/>
          <p:cNvCxnSpPr>
            <a:stCxn id="22" idx="4"/>
          </p:cNvCxnSpPr>
          <p:nvPr/>
        </p:nvCxnSpPr>
        <p:spPr>
          <a:xfrm>
            <a:off x="683568" y="4725144"/>
            <a:ext cx="2016224" cy="18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33" idx="5"/>
          </p:cNvCxnSpPr>
          <p:nvPr/>
        </p:nvCxnSpPr>
        <p:spPr>
          <a:xfrm>
            <a:off x="1997184" y="5174664"/>
            <a:ext cx="702608" cy="7026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40" idx="4"/>
          </p:cNvCxnSpPr>
          <p:nvPr/>
        </p:nvCxnSpPr>
        <p:spPr>
          <a:xfrm flipH="1">
            <a:off x="6660232" y="4725144"/>
            <a:ext cx="1728192" cy="18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1" idx="3"/>
          </p:cNvCxnSpPr>
          <p:nvPr/>
        </p:nvCxnSpPr>
        <p:spPr>
          <a:xfrm flipH="1">
            <a:off x="6660232" y="5174664"/>
            <a:ext cx="486584" cy="7026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35" idx="4"/>
          </p:cNvCxnSpPr>
          <p:nvPr/>
        </p:nvCxnSpPr>
        <p:spPr>
          <a:xfrm>
            <a:off x="2627784" y="4725144"/>
            <a:ext cx="1080120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39" idx="4"/>
          </p:cNvCxnSpPr>
          <p:nvPr/>
        </p:nvCxnSpPr>
        <p:spPr>
          <a:xfrm flipH="1">
            <a:off x="5724128" y="4725144"/>
            <a:ext cx="792088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6" idx="5"/>
          </p:cNvCxnSpPr>
          <p:nvPr/>
        </p:nvCxnSpPr>
        <p:spPr>
          <a:xfrm>
            <a:off x="3941400" y="5174664"/>
            <a:ext cx="630600" cy="7026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38" idx="3"/>
          </p:cNvCxnSpPr>
          <p:nvPr/>
        </p:nvCxnSpPr>
        <p:spPr>
          <a:xfrm flipH="1">
            <a:off x="4788024" y="5174664"/>
            <a:ext cx="486584" cy="7026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37" idx="4"/>
            <a:endCxn id="42" idx="0"/>
          </p:cNvCxnSpPr>
          <p:nvPr/>
        </p:nvCxnSpPr>
        <p:spPr>
          <a:xfrm>
            <a:off x="4666868" y="4713714"/>
            <a:ext cx="13144" cy="11635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bg_2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" y="-9547"/>
            <a:ext cx="9151943" cy="64269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-36512" y="620688"/>
            <a:ext cx="9194367" cy="83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-1383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  </a:t>
            </a:r>
            <a:r>
              <a:rPr lang="ru-RU" sz="4000" dirty="0" smtClean="0">
                <a:solidFill>
                  <a:schemeClr val="bg1"/>
                </a:solidFill>
              </a:rPr>
              <a:t>Процедуры управления рисками БВС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aerbas-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361735"/>
            <a:ext cx="1152128" cy="3134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7647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Подход Ассоциации ЭРБАС, РГ АЭРОНЕТ, ФАСР: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26876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Сохранить неразрывность комплекса процедур,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снижающих риски и последствия случайного вреда!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2241456" y="5949280"/>
            <a:ext cx="4274760" cy="648072"/>
            <a:chOff x="2241456" y="5949280"/>
            <a:chExt cx="4274760" cy="648072"/>
          </a:xfrm>
        </p:grpSpPr>
        <p:pic>
          <p:nvPicPr>
            <p:cNvPr id="69" name="Picture 3" descr="F:\Изображения полезные\Логотипы\mintran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1456" y="5960710"/>
              <a:ext cx="864096" cy="576064"/>
            </a:xfrm>
            <a:prstGeom prst="rect">
              <a:avLst/>
            </a:prstGeom>
            <a:noFill/>
          </p:spPr>
        </p:pic>
        <p:sp>
          <p:nvSpPr>
            <p:cNvPr id="42" name="Прямоугольник 41"/>
            <p:cNvSpPr/>
            <p:nvPr/>
          </p:nvSpPr>
          <p:spPr>
            <a:xfrm>
              <a:off x="2339752" y="5949280"/>
              <a:ext cx="4176464" cy="64807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dirty="0" smtClean="0">
                  <a:solidFill>
                    <a:srgbClr val="002060"/>
                  </a:solidFill>
                </a:rPr>
                <a:t>ГОСУДАРСТВЕННАЯ БАЗА ДАННЫХ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79512" y="2348880"/>
            <a:ext cx="8784976" cy="3384376"/>
            <a:chOff x="179512" y="1628800"/>
            <a:chExt cx="8784976" cy="338437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323528" y="3501008"/>
              <a:ext cx="8496944" cy="1080120"/>
              <a:chOff x="323528" y="4149080"/>
              <a:chExt cx="8496944" cy="108012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323528" y="4149080"/>
                <a:ext cx="2088232" cy="108012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rgbClr val="00B050"/>
                    </a:solidFill>
                  </a:rPr>
                  <a:t>Учет БВС</a:t>
                </a:r>
              </a:p>
              <a:p>
                <a:pPr algn="ctr"/>
                <a:r>
                  <a:rPr lang="ru-RU" sz="1400" b="1" dirty="0" smtClean="0">
                    <a:solidFill>
                      <a:srgbClr val="00B050"/>
                    </a:solidFill>
                  </a:rPr>
                  <a:t>(Регистрация)</a:t>
                </a:r>
                <a:endParaRPr lang="ru-RU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1907704" y="4149080"/>
                <a:ext cx="2088232" cy="108012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rgbClr val="00B050"/>
                    </a:solidFill>
                  </a:rPr>
                  <a:t>Знания</a:t>
                </a:r>
              </a:p>
              <a:p>
                <a:pPr algn="ctr"/>
                <a:r>
                  <a:rPr lang="ru-RU" sz="1400" b="1" dirty="0" smtClean="0">
                    <a:solidFill>
                      <a:srgbClr val="00B050"/>
                    </a:solidFill>
                  </a:rPr>
                  <a:t>пилота</a:t>
                </a:r>
                <a:endParaRPr lang="ru-RU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3419872" y="4149080"/>
                <a:ext cx="2088232" cy="108012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rgbClr val="00B050"/>
                    </a:solidFill>
                  </a:rPr>
                  <a:t>    Страховка</a:t>
                </a: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5076056" y="4149080"/>
                <a:ext cx="2088232" cy="108012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rgbClr val="00B050"/>
                    </a:solidFill>
                  </a:rPr>
                  <a:t>Аттестация компании</a:t>
                </a:r>
                <a:endParaRPr lang="ru-RU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6732240" y="4149080"/>
                <a:ext cx="2088232" cy="108012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rgbClr val="00B050"/>
                    </a:solidFill>
                  </a:rPr>
                  <a:t>    Сертификация БАС</a:t>
                </a:r>
                <a:endParaRPr lang="ru-RU" sz="1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979712" y="4365104"/>
                <a:ext cx="4138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C00000"/>
                    </a:solidFill>
                  </a:rPr>
                  <a:t>+</a:t>
                </a:r>
                <a:endParaRPr lang="ru-RU" sz="3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510032" y="4365104"/>
                <a:ext cx="4138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C00000"/>
                    </a:solidFill>
                  </a:rPr>
                  <a:t>+</a:t>
                </a:r>
                <a:endParaRPr lang="ru-RU" sz="3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094208" y="4365104"/>
                <a:ext cx="4138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C00000"/>
                    </a:solidFill>
                  </a:rPr>
                  <a:t>+</a:t>
                </a:r>
                <a:endParaRPr lang="ru-RU" sz="3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750392" y="4365104"/>
                <a:ext cx="4138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C00000"/>
                    </a:solidFill>
                  </a:rPr>
                  <a:t>+</a:t>
                </a:r>
                <a:endParaRPr lang="ru-RU" sz="36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3" name="Скругленный прямоугольник 52"/>
            <p:cNvSpPr/>
            <p:nvPr/>
          </p:nvSpPr>
          <p:spPr>
            <a:xfrm>
              <a:off x="179512" y="1628800"/>
              <a:ext cx="8784976" cy="3384376"/>
            </a:xfrm>
            <a:prstGeom prst="roundRect">
              <a:avLst/>
            </a:prstGeom>
            <a:noFill/>
            <a:ln w="12700" cmpd="sng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355976" y="2420888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Одна отраслевая организация, аккредитованная </a:t>
            </a:r>
            <a:r>
              <a:rPr lang="ru-RU" sz="2000" dirty="0" err="1" smtClean="0">
                <a:solidFill>
                  <a:srgbClr val="002060"/>
                </a:solidFill>
              </a:rPr>
              <a:t>Росавиацией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pPr marL="354013" indent="-354013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Учет и обучение </a:t>
            </a:r>
            <a:r>
              <a:rPr lang="ru-RU" sz="2000" dirty="0" err="1" smtClean="0">
                <a:solidFill>
                  <a:srgbClr val="002060"/>
                </a:solidFill>
              </a:rPr>
              <a:t>онлайн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pPr marL="354013" indent="-354013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Взаимосвязь существенных фактов;</a:t>
            </a:r>
          </a:p>
          <a:p>
            <a:pPr marL="354013" indent="-354013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Статистика </a:t>
            </a:r>
            <a:r>
              <a:rPr lang="ru-RU" sz="2000" smtClean="0">
                <a:solidFill>
                  <a:srgbClr val="002060"/>
                </a:solidFill>
              </a:rPr>
              <a:t>для развития </a:t>
            </a:r>
            <a:r>
              <a:rPr lang="ru-RU" sz="2000" dirty="0" smtClean="0">
                <a:solidFill>
                  <a:srgbClr val="002060"/>
                </a:solidFill>
              </a:rPr>
              <a:t>рынка.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58" name="Прямая со стрелкой 57"/>
          <p:cNvCxnSpPr>
            <a:stCxn id="30" idx="4"/>
            <a:endCxn id="42" idx="0"/>
          </p:cNvCxnSpPr>
          <p:nvPr/>
        </p:nvCxnSpPr>
        <p:spPr>
          <a:xfrm>
            <a:off x="1367644" y="5301208"/>
            <a:ext cx="3060340" cy="64807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M:\Изображения полезные\шар люди ПК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420888"/>
            <a:ext cx="1872208" cy="1404156"/>
          </a:xfrm>
          <a:prstGeom prst="rect">
            <a:avLst/>
          </a:prstGeom>
          <a:noFill/>
        </p:spPr>
      </p:pic>
      <p:cxnSp>
        <p:nvCxnSpPr>
          <p:cNvPr id="66" name="Прямая со стрелкой 65"/>
          <p:cNvCxnSpPr>
            <a:endCxn id="30" idx="0"/>
          </p:cNvCxnSpPr>
          <p:nvPr/>
        </p:nvCxnSpPr>
        <p:spPr>
          <a:xfrm flipH="1">
            <a:off x="1367644" y="3717032"/>
            <a:ext cx="396044" cy="504056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31" idx="0"/>
          </p:cNvCxnSpPr>
          <p:nvPr/>
        </p:nvCxnSpPr>
        <p:spPr>
          <a:xfrm>
            <a:off x="2699792" y="3717032"/>
            <a:ext cx="252028" cy="504056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g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1" y="0"/>
            <a:ext cx="9207747" cy="3720171"/>
          </a:xfrm>
          <a:prstGeom prst="rect">
            <a:avLst/>
          </a:prstGeom>
          <a:ln>
            <a:noFill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5576" y="3933056"/>
            <a:ext cx="74888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СПАСИБО ЗА ВНИМАНИЕ!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134076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ОБЪЕДИНЯЕМСЯ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В ИНТЕРЕСАХ РАЗВИТИЯ</a:t>
            </a:r>
            <a:endParaRPr lang="ru-RU" sz="6000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43808" y="188640"/>
            <a:ext cx="3096344" cy="936104"/>
            <a:chOff x="611560" y="260648"/>
            <a:chExt cx="3096344" cy="93610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11560" y="260648"/>
              <a:ext cx="3096344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aerbas-logo_s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568" y="332656"/>
              <a:ext cx="2904410" cy="789636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2339752" y="4725144"/>
            <a:ext cx="4074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  <a:hlinkClick r:id="rId4"/>
              </a:rPr>
              <a:t>www.aerbas.ru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949280"/>
            <a:ext cx="91440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 вопросам вступления: +7 (495) 122-23-11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302</Words>
  <Application>Microsoft Office PowerPoint</Application>
  <PresentationFormat>Экран (4:3)</PresentationFormat>
  <Paragraphs>88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Gleb</dc:creator>
  <cp:lastModifiedBy>--</cp:lastModifiedBy>
  <cp:revision>135</cp:revision>
  <dcterms:created xsi:type="dcterms:W3CDTF">2016-09-14T04:30:02Z</dcterms:created>
  <dcterms:modified xsi:type="dcterms:W3CDTF">2016-10-24T09:01:39Z</dcterms:modified>
</cp:coreProperties>
</file>